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53" d="100"/>
          <a:sy n="53" d="100"/>
        </p:scale>
        <p:origin x="84" y="9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CD38-79F8-4A81-9304-047C05D93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CC9DA-59D0-4BCF-8CF3-D40F92FA35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66845-35B6-44BC-BD94-135477241F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7E42-9DE2-4D33-A1FF-8DE19D2F9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75410-6673-4DBB-96C1-96B38C1A0F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32070-8668-44C3-976C-E6CC44D71B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5AC5-16F1-4977-9383-3EA7DE93BC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B6D16-DE71-4422-807C-99309B9831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7E7F-256D-4FAD-B2D7-EB4CFC2759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C5487-1160-47BA-B8E4-39FD1BB4FE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18855-713C-426C-A9CD-D2E96E2B0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BA7C2-090D-419F-9501-CF81B2564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Preventing Accidents</a:t>
            </a:r>
            <a:br>
              <a:rPr lang="en-US" dirty="0" smtClean="0"/>
            </a:br>
            <a:r>
              <a:rPr lang="en-US" dirty="0" smtClean="0"/>
              <a:t>and Injuries at Work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52388"/>
            <a:ext cx="8637588" cy="14319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Preventing </a:t>
            </a:r>
            <a:r>
              <a:rPr lang="en-US" dirty="0"/>
              <a:t>Repetitive Motion Injuries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Risk factors</a:t>
            </a:r>
          </a:p>
          <a:p>
            <a:pPr lvl="1">
              <a:lnSpc>
                <a:spcPct val="90000"/>
              </a:lnSpc>
            </a:pPr>
            <a:r>
              <a:rPr lang="en-US"/>
              <a:t>Awkward posture, movements</a:t>
            </a:r>
          </a:p>
          <a:p>
            <a:pPr lvl="1">
              <a:lnSpc>
                <a:spcPct val="90000"/>
              </a:lnSpc>
            </a:pPr>
            <a:r>
              <a:rPr lang="en-US"/>
              <a:t>Repetitiveness and pace</a:t>
            </a:r>
          </a:p>
          <a:p>
            <a:pPr lvl="1">
              <a:lnSpc>
                <a:spcPct val="90000"/>
              </a:lnSpc>
            </a:pPr>
            <a:r>
              <a:rPr lang="en-US"/>
              <a:t>Contact stresses</a:t>
            </a:r>
          </a:p>
          <a:p>
            <a:pPr lvl="1">
              <a:lnSpc>
                <a:spcPct val="90000"/>
              </a:lnSpc>
            </a:pPr>
            <a:r>
              <a:rPr lang="en-US"/>
              <a:t>Forceful exertions</a:t>
            </a:r>
          </a:p>
          <a:p>
            <a:pPr lvl="1">
              <a:lnSpc>
                <a:spcPct val="90000"/>
              </a:lnSpc>
            </a:pPr>
            <a:r>
              <a:rPr lang="en-US"/>
              <a:t>Vibration</a:t>
            </a:r>
          </a:p>
          <a:p>
            <a:pPr lvl="1">
              <a:lnSpc>
                <a:spcPct val="90000"/>
              </a:lnSpc>
            </a:pPr>
            <a:r>
              <a:rPr lang="en-US"/>
              <a:t>Temperature</a:t>
            </a:r>
          </a:p>
          <a:p>
            <a:pPr lvl="1">
              <a:lnSpc>
                <a:spcPct val="90000"/>
              </a:lnSpc>
            </a:pPr>
            <a:r>
              <a:rPr lang="en-US"/>
              <a:t>Other?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Safety and health rules, job procedures</a:t>
            </a:r>
          </a:p>
          <a:p>
            <a:r>
              <a:rPr lang="en-US"/>
              <a:t>Organized work area</a:t>
            </a:r>
          </a:p>
          <a:p>
            <a:r>
              <a:rPr lang="en-US"/>
              <a:t>Avoid reaching</a:t>
            </a:r>
          </a:p>
          <a:p>
            <a:r>
              <a:rPr lang="en-US"/>
              <a:t>Symptoms of injury</a:t>
            </a:r>
          </a:p>
          <a:p>
            <a:r>
              <a:rPr lang="en-US"/>
              <a:t>Rest and recover</a:t>
            </a:r>
          </a:p>
          <a:p>
            <a:r>
              <a:rPr lang="en-US"/>
              <a:t>Report early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52388"/>
            <a:ext cx="8637588" cy="1431925"/>
          </a:xfrm>
        </p:spPr>
        <p:txBody>
          <a:bodyPr/>
          <a:lstStyle/>
          <a:p>
            <a:r>
              <a:rPr lang="en-US" dirty="0" smtClean="0"/>
              <a:t>Accidents </a:t>
            </a:r>
            <a:r>
              <a:rPr lang="en-US" dirty="0"/>
              <a:t>While Driving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/>
              <a:t>Make sure you are…</a:t>
            </a:r>
          </a:p>
          <a:p>
            <a:r>
              <a:rPr lang="en-US" sz="2400"/>
              <a:t>Do not operate a vehicle that…</a:t>
            </a:r>
          </a:p>
          <a:p>
            <a:r>
              <a:rPr lang="en-US" sz="2400"/>
              <a:t>Check each vehicle…</a:t>
            </a:r>
          </a:p>
          <a:p>
            <a:r>
              <a:rPr lang="en-US" sz="2400"/>
              <a:t>Keep…clean.</a:t>
            </a:r>
          </a:p>
          <a:p>
            <a:r>
              <a:rPr lang="en-US" sz="2400"/>
              <a:t>Clean…</a:t>
            </a:r>
          </a:p>
          <a:p>
            <a:r>
              <a:rPr lang="en-US" sz="2400"/>
              <a:t>Wear…</a:t>
            </a:r>
          </a:p>
          <a:p>
            <a:r>
              <a:rPr lang="en-US" sz="2400"/>
              <a:t>Adjust…before you drive.</a:t>
            </a:r>
          </a:p>
          <a:p>
            <a:r>
              <a:rPr lang="en-US" sz="2400"/>
              <a:t>Do not ride…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Drive…</a:t>
            </a:r>
          </a:p>
          <a:p>
            <a:pPr>
              <a:lnSpc>
                <a:spcPct val="90000"/>
              </a:lnSpc>
            </a:pPr>
            <a:r>
              <a:rPr lang="en-US"/>
              <a:t>Avoid _____ driving.</a:t>
            </a:r>
          </a:p>
          <a:p>
            <a:pPr>
              <a:lnSpc>
                <a:spcPct val="90000"/>
              </a:lnSpc>
            </a:pPr>
            <a:r>
              <a:rPr lang="en-US"/>
              <a:t>Use caution at…</a:t>
            </a:r>
          </a:p>
          <a:p>
            <a:pPr>
              <a:lnSpc>
                <a:spcPct val="90000"/>
              </a:lnSpc>
            </a:pPr>
            <a:r>
              <a:rPr lang="en-US"/>
              <a:t>Avoid potentially _____ activities.</a:t>
            </a:r>
          </a:p>
          <a:p>
            <a:pPr>
              <a:lnSpc>
                <a:spcPct val="90000"/>
              </a:lnSpc>
            </a:pPr>
            <a:r>
              <a:rPr lang="en-US"/>
              <a:t>Plan ahead to reduce…</a:t>
            </a:r>
          </a:p>
          <a:p>
            <a:pPr>
              <a:lnSpc>
                <a:spcPct val="90000"/>
              </a:lnSpc>
            </a:pPr>
            <a:r>
              <a:rPr lang="en-US"/>
              <a:t>Park in…</a:t>
            </a:r>
          </a:p>
          <a:p>
            <a:pPr>
              <a:lnSpc>
                <a:spcPct val="90000"/>
              </a:lnSpc>
            </a:pPr>
            <a:r>
              <a:rPr lang="en-US"/>
              <a:t>Do not leave…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</a:t>
            </a:r>
            <a:r>
              <a:rPr lang="en-US" dirty="0"/>
              <a:t>of PPE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OSHA requirements</a:t>
            </a:r>
          </a:p>
          <a:p>
            <a:r>
              <a:rPr lang="en-US"/>
              <a:t>Types of hazards</a:t>
            </a:r>
          </a:p>
          <a:p>
            <a:r>
              <a:rPr lang="en-US"/>
              <a:t>Examples of PPE</a:t>
            </a:r>
          </a:p>
          <a:p>
            <a:r>
              <a:rPr lang="en-US"/>
              <a:t>PPE as </a:t>
            </a:r>
            <a:r>
              <a:rPr lang="en-US" i="1"/>
              <a:t>last line of defense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52388"/>
            <a:ext cx="8637588" cy="1431925"/>
          </a:xfrm>
        </p:spPr>
        <p:txBody>
          <a:bodyPr>
            <a:normAutofit/>
          </a:bodyPr>
          <a:lstStyle/>
          <a:p>
            <a:r>
              <a:rPr lang="en-US" dirty="0" smtClean="0"/>
              <a:t>Working </a:t>
            </a:r>
            <a:r>
              <a:rPr lang="en-US" dirty="0"/>
              <a:t>With or Around Electricity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Electricity is dangerous.</a:t>
            </a:r>
          </a:p>
          <a:p>
            <a:r>
              <a:rPr lang="en-US"/>
              <a:t>An electrical shock is received when current passes through the body.</a:t>
            </a:r>
          </a:p>
          <a:p>
            <a:r>
              <a:rPr lang="en-US"/>
              <a:t>ADP = Amount, Duration, Path</a:t>
            </a:r>
          </a:p>
          <a:p>
            <a:r>
              <a:rPr lang="en-US"/>
              <a:t>Some injuries cannot be seen.</a:t>
            </a:r>
          </a:p>
          <a:p>
            <a:r>
              <a:rPr lang="en-US"/>
              <a:t>Most common nonfatal injury is a burn.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52388"/>
            <a:ext cx="8637588" cy="1431925"/>
          </a:xfrm>
        </p:spPr>
        <p:txBody>
          <a:bodyPr>
            <a:normAutofit/>
          </a:bodyPr>
          <a:lstStyle/>
          <a:p>
            <a:r>
              <a:rPr lang="en-US" dirty="0" smtClean="0"/>
              <a:t>Using </a:t>
            </a:r>
            <a:r>
              <a:rPr lang="en-US" dirty="0"/>
              <a:t>Tools and Equipment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Right tool</a:t>
            </a:r>
          </a:p>
          <a:p>
            <a:pPr>
              <a:lnSpc>
                <a:spcPct val="90000"/>
              </a:lnSpc>
            </a:pPr>
            <a:r>
              <a:rPr lang="en-US"/>
              <a:t>Inspect</a:t>
            </a:r>
          </a:p>
          <a:p>
            <a:pPr>
              <a:lnSpc>
                <a:spcPct val="90000"/>
              </a:lnSpc>
            </a:pPr>
            <a:r>
              <a:rPr lang="en-US"/>
              <a:t>Clean, good condition</a:t>
            </a:r>
          </a:p>
          <a:p>
            <a:pPr>
              <a:lnSpc>
                <a:spcPct val="90000"/>
              </a:lnSpc>
            </a:pPr>
            <a:r>
              <a:rPr lang="en-US"/>
              <a:t>Proper storage</a:t>
            </a:r>
          </a:p>
          <a:p>
            <a:pPr>
              <a:lnSpc>
                <a:spcPct val="90000"/>
              </a:lnSpc>
            </a:pPr>
            <a:r>
              <a:rPr lang="en-US"/>
              <a:t>No sharps in pockets</a:t>
            </a:r>
          </a:p>
          <a:p>
            <a:pPr>
              <a:lnSpc>
                <a:spcPct val="90000"/>
              </a:lnSpc>
            </a:pPr>
            <a:r>
              <a:rPr lang="en-US"/>
              <a:t>No defective tools, equipment</a:t>
            </a:r>
          </a:p>
          <a:p>
            <a:pPr>
              <a:lnSpc>
                <a:spcPct val="90000"/>
              </a:lnSpc>
            </a:pPr>
            <a:r>
              <a:rPr lang="en-US"/>
              <a:t>No frayed cords, poor insulation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No extension cords, adapters</a:t>
            </a:r>
          </a:p>
          <a:p>
            <a:pPr>
              <a:lnSpc>
                <a:spcPct val="90000"/>
              </a:lnSpc>
            </a:pPr>
            <a:r>
              <a:rPr lang="en-US"/>
              <a:t>No missing third prong on plug</a:t>
            </a:r>
          </a:p>
          <a:p>
            <a:pPr>
              <a:lnSpc>
                <a:spcPct val="90000"/>
              </a:lnSpc>
            </a:pPr>
            <a:r>
              <a:rPr lang="en-US"/>
              <a:t>Power off when not in use or making adjustments</a:t>
            </a:r>
          </a:p>
          <a:p>
            <a:pPr>
              <a:lnSpc>
                <a:spcPct val="90000"/>
              </a:lnSpc>
            </a:pPr>
            <a:r>
              <a:rPr lang="en-US"/>
              <a:t>No power tools on or near a wet surface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52388"/>
            <a:ext cx="8637588" cy="1431925"/>
          </a:xfrm>
        </p:spPr>
        <p:txBody>
          <a:bodyPr>
            <a:normAutofit/>
          </a:bodyPr>
          <a:lstStyle/>
          <a:p>
            <a:r>
              <a:rPr lang="en-US" dirty="0" smtClean="0"/>
              <a:t>Using </a:t>
            </a:r>
            <a:r>
              <a:rPr lang="en-US" dirty="0"/>
              <a:t>Tools and Equipment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No carrying by cord</a:t>
            </a:r>
          </a:p>
          <a:p>
            <a:r>
              <a:rPr lang="en-US"/>
              <a:t>Tug on the plug</a:t>
            </a:r>
          </a:p>
          <a:p>
            <a:r>
              <a:rPr lang="en-US"/>
              <a:t>Coil or hang cords</a:t>
            </a:r>
          </a:p>
          <a:p>
            <a:r>
              <a:rPr lang="en-US"/>
              <a:t>Attention always</a:t>
            </a:r>
          </a:p>
          <a:p>
            <a:r>
              <a:rPr lang="en-US"/>
              <a:t>Right PPE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dirty="0"/>
              <a:t>of MSDS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Hazardous chemicals</a:t>
            </a:r>
          </a:p>
          <a:p>
            <a:r>
              <a:rPr lang="en-US"/>
              <a:t>Related physical and health hazards</a:t>
            </a:r>
          </a:p>
          <a:p>
            <a:r>
              <a:rPr lang="en-US"/>
              <a:t>Safe handling and use</a:t>
            </a:r>
          </a:p>
          <a:p>
            <a:r>
              <a:rPr lang="en-US"/>
              <a:t>Copies required for each hazardous chemical in the workplace</a:t>
            </a:r>
          </a:p>
          <a:p>
            <a:r>
              <a:rPr lang="en-US"/>
              <a:t>Must be accessible to employees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52388"/>
            <a:ext cx="8637588" cy="1431925"/>
          </a:xfrm>
        </p:spPr>
        <p:txBody>
          <a:bodyPr>
            <a:normAutofit/>
          </a:bodyPr>
          <a:lstStyle/>
          <a:p>
            <a:r>
              <a:rPr lang="en-US" dirty="0" smtClean="0"/>
              <a:t>Potentially </a:t>
            </a:r>
            <a:r>
              <a:rPr lang="en-US" dirty="0"/>
              <a:t>Violent Situations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Potential warning signs</a:t>
            </a:r>
          </a:p>
          <a:p>
            <a:r>
              <a:rPr lang="en-US"/>
              <a:t>Employer’s policy</a:t>
            </a:r>
          </a:p>
          <a:p>
            <a:r>
              <a:rPr lang="en-US"/>
              <a:t>Report threats and warning signs</a:t>
            </a:r>
          </a:p>
          <a:p>
            <a:r>
              <a:rPr lang="en-US"/>
              <a:t>Locks</a:t>
            </a:r>
          </a:p>
          <a:p>
            <a:r>
              <a:rPr lang="en-US"/>
              <a:t>Buddy system</a:t>
            </a:r>
          </a:p>
          <a:p>
            <a:r>
              <a:rPr lang="en-US"/>
              <a:t>Call—do not confront</a:t>
            </a:r>
          </a:p>
          <a:p>
            <a:r>
              <a:rPr lang="en-US"/>
              <a:t>Use EAP, if available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52388"/>
            <a:ext cx="8637588" cy="1431925"/>
          </a:xfrm>
        </p:spPr>
        <p:txBody>
          <a:bodyPr/>
          <a:lstStyle/>
          <a:p>
            <a:r>
              <a:rPr lang="en-US" dirty="0" smtClean="0"/>
              <a:t>Heat </a:t>
            </a:r>
            <a:r>
              <a:rPr lang="en-US" dirty="0"/>
              <a:t>and Cold Stress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Heat stress</a:t>
            </a:r>
          </a:p>
          <a:p>
            <a:pPr lvl="1"/>
            <a:r>
              <a:rPr lang="en-US"/>
              <a:t>Heat exhaustion</a:t>
            </a:r>
          </a:p>
          <a:p>
            <a:pPr lvl="1"/>
            <a:r>
              <a:rPr lang="en-US"/>
              <a:t>Heat stroke</a:t>
            </a:r>
          </a:p>
          <a:p>
            <a:r>
              <a:rPr lang="en-US"/>
              <a:t>Cold stress</a:t>
            </a:r>
          </a:p>
          <a:p>
            <a:pPr lvl="1"/>
            <a:r>
              <a:rPr lang="en-US"/>
              <a:t>Frost bite</a:t>
            </a:r>
          </a:p>
          <a:p>
            <a:pPr lvl="1"/>
            <a:r>
              <a:rPr lang="en-US"/>
              <a:t>Hypothermia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Heat stress—tips to avoid</a:t>
            </a:r>
          </a:p>
          <a:p>
            <a:r>
              <a:rPr lang="en-US"/>
              <a:t>Cold stress—tips to avoid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Preventing </a:t>
            </a:r>
            <a:r>
              <a:rPr lang="en-US" dirty="0"/>
              <a:t>Fires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Class A Fires—trash, wood, paper</a:t>
            </a:r>
          </a:p>
          <a:p>
            <a:r>
              <a:rPr lang="en-US"/>
              <a:t>Class B Fires—liquids, grease</a:t>
            </a:r>
          </a:p>
          <a:p>
            <a:r>
              <a:rPr lang="en-US"/>
              <a:t>Class C Fires—electrical equipment</a:t>
            </a:r>
          </a:p>
          <a:p>
            <a:r>
              <a:rPr lang="en-US"/>
              <a:t>Class D Fires (not in book)—combustible metals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52388"/>
            <a:ext cx="8637588" cy="1431925"/>
          </a:xfrm>
        </p:spPr>
        <p:txBody>
          <a:bodyPr>
            <a:normAutofit/>
          </a:bodyPr>
          <a:lstStyle/>
          <a:p>
            <a:r>
              <a:rPr lang="en-US" dirty="0" smtClean="0"/>
              <a:t>Importance </a:t>
            </a:r>
            <a:r>
              <a:rPr lang="en-US" dirty="0"/>
              <a:t>of Prevention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Quality of life</a:t>
            </a:r>
          </a:p>
          <a:p>
            <a:r>
              <a:rPr lang="en-US"/>
              <a:t>Impact on family members</a:t>
            </a:r>
          </a:p>
          <a:p>
            <a:r>
              <a:rPr lang="en-US"/>
              <a:t>Mental health issues</a:t>
            </a:r>
          </a:p>
          <a:p>
            <a:r>
              <a:rPr lang="en-US"/>
              <a:t>Other?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52388"/>
            <a:ext cx="8637588" cy="1431925"/>
          </a:xfrm>
        </p:spPr>
        <p:txBody>
          <a:bodyPr>
            <a:normAutofit/>
          </a:bodyPr>
          <a:lstStyle/>
          <a:p>
            <a:r>
              <a:rPr lang="en-US" dirty="0" smtClean="0"/>
              <a:t>Methods </a:t>
            </a:r>
            <a:r>
              <a:rPr lang="en-US" dirty="0"/>
              <a:t>of Extinguishing a Fire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Reducing the temperature</a:t>
            </a:r>
          </a:p>
          <a:p>
            <a:r>
              <a:rPr lang="en-US"/>
              <a:t>Removing the fuel</a:t>
            </a:r>
          </a:p>
          <a:p>
            <a:r>
              <a:rPr lang="en-US"/>
              <a:t>Reducing the oxygen</a:t>
            </a:r>
          </a:p>
          <a:p>
            <a:r>
              <a:rPr lang="en-US"/>
              <a:t>Breaking the chain reaction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52388"/>
            <a:ext cx="8637588" cy="1431925"/>
          </a:xfrm>
        </p:spPr>
        <p:txBody>
          <a:bodyPr/>
          <a:lstStyle/>
          <a:p>
            <a:r>
              <a:rPr lang="en-US" dirty="0" smtClean="0"/>
              <a:t>Types </a:t>
            </a:r>
            <a:r>
              <a:rPr lang="en-US" dirty="0"/>
              <a:t>of Extinguishers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Letter symbols</a:t>
            </a:r>
          </a:p>
          <a:p>
            <a:r>
              <a:rPr lang="en-US"/>
              <a:t>Pictorial symbols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52388"/>
            <a:ext cx="8637588" cy="14319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Common </a:t>
            </a:r>
            <a:r>
              <a:rPr lang="en-US" dirty="0"/>
              <a:t>Causes of </a:t>
            </a:r>
            <a:r>
              <a:rPr lang="en-US" dirty="0" smtClean="0"/>
              <a:t>Injury/Illness:</a:t>
            </a:r>
            <a:br>
              <a:rPr lang="en-US" dirty="0" smtClean="0"/>
            </a:br>
            <a:r>
              <a:rPr lang="en-US" dirty="0" smtClean="0"/>
              <a:t>All </a:t>
            </a:r>
            <a:r>
              <a:rPr lang="en-US" dirty="0"/>
              <a:t>Workers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Overexertion (including lifting)</a:t>
            </a:r>
          </a:p>
          <a:p>
            <a:pPr>
              <a:lnSpc>
                <a:spcPct val="90000"/>
              </a:lnSpc>
            </a:pPr>
            <a:r>
              <a:rPr lang="en-US"/>
              <a:t>Contact with objects and equipment</a:t>
            </a:r>
          </a:p>
          <a:p>
            <a:pPr>
              <a:lnSpc>
                <a:spcPct val="90000"/>
              </a:lnSpc>
            </a:pPr>
            <a:r>
              <a:rPr lang="en-US"/>
              <a:t>Fall—to same level</a:t>
            </a:r>
          </a:p>
          <a:p>
            <a:pPr>
              <a:lnSpc>
                <a:spcPct val="90000"/>
              </a:lnSpc>
            </a:pPr>
            <a:r>
              <a:rPr lang="en-US"/>
              <a:t>Fall—to lower level</a:t>
            </a:r>
          </a:p>
          <a:p>
            <a:pPr>
              <a:lnSpc>
                <a:spcPct val="90000"/>
              </a:lnSpc>
            </a:pPr>
            <a:r>
              <a:rPr lang="en-US"/>
              <a:t>Repetitive motion</a:t>
            </a:r>
          </a:p>
          <a:p>
            <a:pPr>
              <a:lnSpc>
                <a:spcPct val="90000"/>
              </a:lnSpc>
            </a:pPr>
            <a:r>
              <a:rPr lang="en-US"/>
              <a:t>Exposure to harmful substances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Transportation accidents</a:t>
            </a:r>
          </a:p>
          <a:p>
            <a:r>
              <a:rPr lang="en-US"/>
              <a:t>Slips, trips, and loss of balance</a:t>
            </a:r>
          </a:p>
          <a:p>
            <a:r>
              <a:rPr lang="en-US"/>
              <a:t>Assaults and violent acts</a:t>
            </a:r>
          </a:p>
          <a:p>
            <a:r>
              <a:rPr lang="en-US"/>
              <a:t>Fires and explosions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52388"/>
            <a:ext cx="8637588" cy="1431925"/>
          </a:xfrm>
        </p:spPr>
        <p:txBody>
          <a:bodyPr>
            <a:normAutofit/>
          </a:bodyPr>
          <a:lstStyle/>
          <a:p>
            <a:r>
              <a:rPr lang="en-US" dirty="0" smtClean="0"/>
              <a:t>Special </a:t>
            </a:r>
            <a:r>
              <a:rPr lang="en-US" dirty="0"/>
              <a:t>Risks: Young Workers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Agricultural work</a:t>
            </a:r>
          </a:p>
          <a:p>
            <a:r>
              <a:rPr lang="en-US"/>
              <a:t>Work in retail trades</a:t>
            </a:r>
          </a:p>
          <a:p>
            <a:r>
              <a:rPr lang="en-US"/>
              <a:t>Motor vehicles and mobile machinery</a:t>
            </a:r>
          </a:p>
          <a:p>
            <a:r>
              <a:rPr lang="en-US"/>
              <a:t>Construction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52388"/>
            <a:ext cx="8637588" cy="1431925"/>
          </a:xfrm>
        </p:spPr>
        <p:txBody>
          <a:bodyPr>
            <a:normAutofit/>
          </a:bodyPr>
          <a:lstStyle/>
          <a:p>
            <a:r>
              <a:rPr lang="en-US" dirty="0" smtClean="0"/>
              <a:t>Factors </a:t>
            </a:r>
            <a:r>
              <a:rPr lang="en-US" dirty="0"/>
              <a:t>that Contribute to Injuries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Obstructions</a:t>
            </a:r>
          </a:p>
          <a:p>
            <a:r>
              <a:rPr lang="en-US"/>
              <a:t>Position</a:t>
            </a:r>
          </a:p>
          <a:p>
            <a:r>
              <a:rPr lang="en-US"/>
              <a:t>Reach</a:t>
            </a:r>
          </a:p>
          <a:p>
            <a:r>
              <a:rPr lang="en-US"/>
              <a:t>Size and shape</a:t>
            </a:r>
          </a:p>
          <a:p>
            <a:r>
              <a:rPr lang="en-US"/>
              <a:t>Storage</a:t>
            </a:r>
          </a:p>
          <a:p>
            <a:r>
              <a:rPr lang="en-US"/>
              <a:t>Tool use</a:t>
            </a:r>
          </a:p>
          <a:p>
            <a:r>
              <a:rPr lang="en-US"/>
              <a:t>Weight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52388"/>
            <a:ext cx="8637588" cy="1431925"/>
          </a:xfrm>
        </p:spPr>
        <p:txBody>
          <a:bodyPr>
            <a:normAutofit/>
          </a:bodyPr>
          <a:lstStyle/>
          <a:p>
            <a:r>
              <a:rPr lang="en-US" dirty="0" smtClean="0"/>
              <a:t>Responsibilities </a:t>
            </a:r>
            <a:r>
              <a:rPr lang="en-US" dirty="0"/>
              <a:t>of Employees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Employer’s rules</a:t>
            </a:r>
          </a:p>
          <a:p>
            <a:r>
              <a:rPr lang="en-US" dirty="0"/>
              <a:t>PPE</a:t>
            </a:r>
          </a:p>
          <a:p>
            <a:r>
              <a:rPr lang="en-US" dirty="0"/>
              <a:t>Questions?</a:t>
            </a:r>
          </a:p>
          <a:p>
            <a:r>
              <a:rPr lang="en-US" dirty="0"/>
              <a:t>Ask supervisor</a:t>
            </a:r>
          </a:p>
          <a:p>
            <a:r>
              <a:rPr lang="en-US" dirty="0"/>
              <a:t>Environment</a:t>
            </a:r>
          </a:p>
          <a:p>
            <a:r>
              <a:rPr lang="en-US" dirty="0"/>
              <a:t>No drugs or alcohol</a:t>
            </a:r>
          </a:p>
          <a:p>
            <a:r>
              <a:rPr lang="en-US" dirty="0"/>
              <a:t>Other?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</a:t>
            </a:r>
            <a:r>
              <a:rPr lang="en-US" dirty="0"/>
              <a:t>Color Code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Safety RED</a:t>
            </a:r>
          </a:p>
          <a:p>
            <a:r>
              <a:rPr lang="en-US"/>
              <a:t>Safety YELLOW</a:t>
            </a:r>
          </a:p>
          <a:p>
            <a:r>
              <a:rPr lang="en-US"/>
              <a:t>Safety ORANGE</a:t>
            </a:r>
          </a:p>
          <a:p>
            <a:r>
              <a:rPr lang="en-US"/>
              <a:t>Safety PURPLE</a:t>
            </a:r>
          </a:p>
          <a:p>
            <a:r>
              <a:rPr lang="en-US"/>
              <a:t>Safety BLUE</a:t>
            </a:r>
          </a:p>
          <a:p>
            <a:r>
              <a:rPr lang="en-US"/>
              <a:t>Safety GREEN</a:t>
            </a:r>
          </a:p>
          <a:p>
            <a:r>
              <a:rPr lang="en-US"/>
              <a:t>Safety BLACK AND WHITE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52388"/>
            <a:ext cx="8637588" cy="14319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Preventing </a:t>
            </a:r>
            <a:r>
              <a:rPr lang="en-US" dirty="0"/>
              <a:t>Falls, Slips, Trips, Loss of Balance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Work Areas/Offices</a:t>
            </a:r>
          </a:p>
          <a:p>
            <a:pPr lvl="1"/>
            <a:r>
              <a:rPr lang="en-US"/>
              <a:t>Organize</a:t>
            </a:r>
          </a:p>
          <a:p>
            <a:pPr lvl="1"/>
            <a:r>
              <a:rPr lang="en-US"/>
              <a:t>Clear</a:t>
            </a:r>
          </a:p>
          <a:p>
            <a:pPr lvl="1"/>
            <a:r>
              <a:rPr lang="en-US"/>
              <a:t>Keep</a:t>
            </a:r>
          </a:p>
          <a:p>
            <a:pPr lvl="1"/>
            <a:r>
              <a:rPr lang="en-US"/>
              <a:t>Close</a:t>
            </a:r>
          </a:p>
          <a:p>
            <a:pPr lvl="1"/>
            <a:r>
              <a:rPr lang="en-US"/>
              <a:t>Do not use</a:t>
            </a:r>
          </a:p>
          <a:p>
            <a:r>
              <a:rPr lang="en-US"/>
              <a:t>Floors</a:t>
            </a:r>
          </a:p>
          <a:p>
            <a:pPr lvl="1"/>
            <a:r>
              <a:rPr lang="en-US"/>
              <a:t>Keep floors</a:t>
            </a:r>
          </a:p>
          <a:p>
            <a:pPr lvl="1"/>
            <a:r>
              <a:rPr lang="en-US"/>
              <a:t>Use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en-US"/>
              <a:t>Clean up</a:t>
            </a:r>
          </a:p>
          <a:p>
            <a:pPr lvl="1"/>
            <a:r>
              <a:rPr lang="en-US"/>
              <a:t>Keep floors clear</a:t>
            </a:r>
          </a:p>
          <a:p>
            <a:pPr lvl="1"/>
            <a:r>
              <a:rPr lang="en-US"/>
              <a:t>Secure</a:t>
            </a:r>
          </a:p>
          <a:p>
            <a:pPr lvl="1"/>
            <a:r>
              <a:rPr lang="en-US"/>
              <a:t>Secure</a:t>
            </a:r>
          </a:p>
          <a:p>
            <a:r>
              <a:rPr lang="en-US"/>
              <a:t>Ladders</a:t>
            </a:r>
          </a:p>
          <a:p>
            <a:pPr lvl="1"/>
            <a:r>
              <a:rPr lang="en-US"/>
              <a:t>Inspect</a:t>
            </a:r>
          </a:p>
          <a:p>
            <a:pPr lvl="1"/>
            <a:r>
              <a:rPr lang="en-US"/>
              <a:t>Do not use</a:t>
            </a:r>
          </a:p>
          <a:p>
            <a:pPr lvl="1"/>
            <a:r>
              <a:rPr lang="en-US"/>
              <a:t>Place</a:t>
            </a:r>
          </a:p>
          <a:p>
            <a:pPr lvl="1"/>
            <a:r>
              <a:rPr lang="en-US"/>
              <a:t>Do not over-extend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52388"/>
            <a:ext cx="8637588" cy="14319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Preventing </a:t>
            </a:r>
            <a:r>
              <a:rPr lang="en-US" dirty="0"/>
              <a:t>Falls, Slips, Trips, Loss of Balance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/>
              <a:t>Face</a:t>
            </a:r>
          </a:p>
          <a:p>
            <a:pPr lvl="1"/>
            <a:r>
              <a:rPr lang="en-US"/>
              <a:t>Do not use</a:t>
            </a:r>
          </a:p>
          <a:p>
            <a:r>
              <a:rPr lang="en-US"/>
              <a:t>Handling Materials</a:t>
            </a:r>
          </a:p>
          <a:p>
            <a:pPr lvl="1"/>
            <a:r>
              <a:rPr lang="en-US"/>
              <a:t>Make sure</a:t>
            </a:r>
          </a:p>
          <a:p>
            <a:pPr lvl="1"/>
            <a:r>
              <a:rPr lang="en-US"/>
              <a:t>Handle</a:t>
            </a:r>
          </a:p>
          <a:p>
            <a:pPr lvl="1"/>
            <a:r>
              <a:rPr lang="en-US"/>
              <a:t>Do not stack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</TotalTime>
  <Words>557</Words>
  <Application>Microsoft Office PowerPoint</Application>
  <PresentationFormat>On-screen Show (4:3)</PresentationFormat>
  <Paragraphs>169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Office Theme</vt:lpstr>
      <vt:lpstr>Preventing Accidents and Injuries at Work </vt:lpstr>
      <vt:lpstr>Importance of Prevention</vt:lpstr>
      <vt:lpstr>Common Causes of Injury/Illness: All Workers</vt:lpstr>
      <vt:lpstr>Special Risks: Young Workers</vt:lpstr>
      <vt:lpstr>Factors that Contribute to Injuries</vt:lpstr>
      <vt:lpstr>Responsibilities of Employees</vt:lpstr>
      <vt:lpstr>Safety Color Code</vt:lpstr>
      <vt:lpstr>Preventing Falls, Slips, Trips, Loss of Balance</vt:lpstr>
      <vt:lpstr>Preventing Falls, Slips, Trips, Loss of Balance</vt:lpstr>
      <vt:lpstr>Preventing Repetitive Motion Injuries</vt:lpstr>
      <vt:lpstr>Accidents While Driving</vt:lpstr>
      <vt:lpstr>Role of PPE</vt:lpstr>
      <vt:lpstr>Working With or Around Electricity</vt:lpstr>
      <vt:lpstr>Using Tools and Equipment</vt:lpstr>
      <vt:lpstr>Using Tools and Equipment</vt:lpstr>
      <vt:lpstr>Use of MSDS</vt:lpstr>
      <vt:lpstr>Potentially Violent Situations</vt:lpstr>
      <vt:lpstr>Heat and Cold Stress</vt:lpstr>
      <vt:lpstr>Preventing Fires</vt:lpstr>
      <vt:lpstr>Methods of Extinguishing a Fire</vt:lpstr>
      <vt:lpstr>Types of Extinguishers</vt:lpstr>
      <vt:lpstr>Questions?</vt:lpstr>
    </vt:vector>
  </TitlesOfParts>
  <Company>odcte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Career Orientation— 2nd Edition</dc:title>
  <dc:creator>cmail</dc:creator>
  <cp:lastModifiedBy>Tracy Boyington</cp:lastModifiedBy>
  <cp:revision>22</cp:revision>
  <dcterms:created xsi:type="dcterms:W3CDTF">2006-06-12T18:27:50Z</dcterms:created>
  <dcterms:modified xsi:type="dcterms:W3CDTF">2018-06-26T14:15:45Z</dcterms:modified>
</cp:coreProperties>
</file>